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D9B00B7-F709-4576-8FB1-4B997A8E3F3A}"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294410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9B00B7-F709-4576-8FB1-4B997A8E3F3A}"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70557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9B00B7-F709-4576-8FB1-4B997A8E3F3A}"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1311261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solidFill>
                <a:prstClr val="white"/>
              </a:solidFill>
            </a:endParaRPr>
          </a:p>
        </p:txBody>
      </p:sp>
      <p:sp>
        <p:nvSpPr>
          <p:cNvPr id="2" name="Title 1"/>
          <p:cNvSpPr>
            <a:spLocks noGrp="1"/>
          </p:cNvSpPr>
          <p:nvPr>
            <p:ph type="title"/>
          </p:nvPr>
        </p:nvSpPr>
        <p:spPr>
          <a:xfrm>
            <a:off x="356934" y="301626"/>
            <a:ext cx="8462029" cy="756707"/>
          </a:xfrm>
          <a:prstGeom prst="rect">
            <a:avLst/>
          </a:prstGeom>
        </p:spPr>
        <p:txBody>
          <a:bodyPr anchor="b"/>
          <a:lstStyle>
            <a:lvl1pPr>
              <a:defRPr sz="220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smtClean="0"/>
              <a:t>Click to edit Master text styles</a:t>
            </a:r>
          </a:p>
        </p:txBody>
      </p:sp>
      <p:sp>
        <p:nvSpPr>
          <p:cNvPr id="5" name="Slide Number Placeholder 3"/>
          <p:cNvSpPr>
            <a:spLocks noGrp="1"/>
          </p:cNvSpPr>
          <p:nvPr>
            <p:ph type="sldNum" sz="quarter" idx="14"/>
          </p:nvPr>
        </p:nvSpPr>
        <p:spPr/>
        <p:txBody>
          <a:bodyPr/>
          <a:lstStyle>
            <a:lvl1pPr>
              <a:defRPr/>
            </a:lvl1pPr>
          </a:lstStyle>
          <a:p>
            <a:fld id="{BC760B9F-94B6-48F9-9CAF-FD4E51F2A4B3}" type="slidenum">
              <a:rPr lang="en-US"/>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9369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9B00B7-F709-4576-8FB1-4B997A8E3F3A}"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49415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B00B7-F709-4576-8FB1-4B997A8E3F3A}"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0746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D9B00B7-F709-4576-8FB1-4B997A8E3F3A}"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98212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D9B00B7-F709-4576-8FB1-4B997A8E3F3A}" type="datetimeFigureOut">
              <a:rPr lang="fr-FR" smtClean="0"/>
              <a:t>06/11/2018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183799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D9B00B7-F709-4576-8FB1-4B997A8E3F3A}" type="datetimeFigureOut">
              <a:rPr lang="fr-FR" smtClean="0"/>
              <a:t>06/11/2018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08151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B00B7-F709-4576-8FB1-4B997A8E3F3A}" type="datetimeFigureOut">
              <a:rPr lang="fr-FR" smtClean="0"/>
              <a:t>06/11/2018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373343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B00B7-F709-4576-8FB1-4B997A8E3F3A}"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97791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B00B7-F709-4576-8FB1-4B997A8E3F3A}"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12469F-3ED9-445D-8007-9BCDF3273E1F}" type="slidenum">
              <a:rPr lang="fr-FR" smtClean="0"/>
              <a:t>‹#›</a:t>
            </a:fld>
            <a:endParaRPr lang="fr-FR"/>
          </a:p>
        </p:txBody>
      </p:sp>
    </p:spTree>
    <p:extLst>
      <p:ext uri="{BB962C8B-B14F-4D97-AF65-F5344CB8AC3E}">
        <p14:creationId xmlns:p14="http://schemas.microsoft.com/office/powerpoint/2010/main" val="157887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B00B7-F709-4576-8FB1-4B997A8E3F3A}" type="datetimeFigureOut">
              <a:rPr lang="fr-FR" smtClean="0"/>
              <a:t>06/11/2018</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2469F-3ED9-445D-8007-9BCDF3273E1F}" type="slidenum">
              <a:rPr lang="fr-FR" smtClean="0"/>
              <a:t>‹#›</a:t>
            </a:fld>
            <a:endParaRPr lang="fr-FR"/>
          </a:p>
        </p:txBody>
      </p:sp>
    </p:spTree>
    <p:extLst>
      <p:ext uri="{BB962C8B-B14F-4D97-AF65-F5344CB8AC3E}">
        <p14:creationId xmlns:p14="http://schemas.microsoft.com/office/powerpoint/2010/main" val="3977826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ender.vivianedebeaufort.fr/10-juillet-lancement-livre-blanc-federation-femmes-administrateurs/"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solidFill>
                  <a:schemeClr val="tx1"/>
                </a:solidFill>
              </a:rPr>
              <a:t>Mixité dans les Conseils en France - Où en est on après 7 ans ?  </a:t>
            </a:r>
            <a:endParaRPr lang="fr-FR" dirty="0">
              <a:solidFill>
                <a:schemeClr val="tx1"/>
              </a:solidFill>
            </a:endParaRPr>
          </a:p>
        </p:txBody>
      </p:sp>
      <p:sp>
        <p:nvSpPr>
          <p:cNvPr id="4" name="Content Placeholder 3"/>
          <p:cNvSpPr>
            <a:spLocks noGrp="1"/>
          </p:cNvSpPr>
          <p:nvPr>
            <p:ph sz="half" idx="2"/>
          </p:nvPr>
        </p:nvSpPr>
        <p:spPr>
          <a:xfrm>
            <a:off x="4644008" y="2060848"/>
            <a:ext cx="4042792" cy="4065315"/>
          </a:xfrm>
        </p:spPr>
        <p:txBody>
          <a:bodyPr>
            <a:normAutofit fontScale="47500" lnSpcReduction="20000"/>
          </a:bodyPr>
          <a:lstStyle/>
          <a:p>
            <a:pPr marL="0" indent="0">
              <a:buNone/>
            </a:pPr>
            <a:r>
              <a:rPr lang="fr-FR" dirty="0" smtClean="0"/>
              <a:t>En deçà du SBF120, le rapport 2017 de l’</a:t>
            </a:r>
            <a:r>
              <a:rPr lang="fr-FR" dirty="0"/>
              <a:t>A</a:t>
            </a:r>
            <a:r>
              <a:rPr lang="fr-FR" dirty="0" smtClean="0"/>
              <a:t>FECA établit la donne suivante: </a:t>
            </a:r>
          </a:p>
          <a:p>
            <a:pPr marL="0" indent="0">
              <a:buNone/>
            </a:pPr>
            <a:r>
              <a:rPr lang="fr-FR" dirty="0" smtClean="0"/>
              <a:t>Pour </a:t>
            </a:r>
            <a:r>
              <a:rPr lang="fr-FR" dirty="0"/>
              <a:t>les entreprises du marché réglementé d’Euronext entrant dans le champ de la loi </a:t>
            </a:r>
            <a:r>
              <a:rPr lang="fr-FR" dirty="0" smtClean="0"/>
              <a:t>(soit </a:t>
            </a:r>
            <a:r>
              <a:rPr lang="fr-FR" dirty="0"/>
              <a:t>561 </a:t>
            </a:r>
            <a:r>
              <a:rPr lang="fr-FR" dirty="0" smtClean="0"/>
              <a:t>sociétés)</a:t>
            </a:r>
            <a:r>
              <a:rPr lang="fr-FR" dirty="0"/>
              <a:t> </a:t>
            </a:r>
            <a:r>
              <a:rPr lang="fr-FR" dirty="0" smtClean="0"/>
              <a:t>respectivement 34,77</a:t>
            </a:r>
            <a:r>
              <a:rPr lang="fr-FR" dirty="0"/>
              <a:t>% pour les </a:t>
            </a:r>
            <a:r>
              <a:rPr lang="fr-FR" dirty="0" err="1"/>
              <a:t>Big</a:t>
            </a:r>
            <a:r>
              <a:rPr lang="fr-FR" dirty="0"/>
              <a:t> Caps du compartiment A ; </a:t>
            </a:r>
            <a:r>
              <a:rPr lang="fr-FR" dirty="0" smtClean="0"/>
              <a:t>30,60% </a:t>
            </a:r>
            <a:r>
              <a:rPr lang="fr-FR" dirty="0"/>
              <a:t>% dans les </a:t>
            </a:r>
            <a:r>
              <a:rPr lang="fr-FR" dirty="0" err="1"/>
              <a:t>Mid</a:t>
            </a:r>
            <a:r>
              <a:rPr lang="fr-FR" dirty="0"/>
              <a:t> Caps du compartiment B ; 28,34% dans les Small Caps du </a:t>
            </a:r>
            <a:r>
              <a:rPr lang="fr-FR" dirty="0" smtClean="0"/>
              <a:t>C.</a:t>
            </a:r>
          </a:p>
          <a:p>
            <a:pPr marL="0" indent="0">
              <a:buNone/>
            </a:pPr>
            <a:endParaRPr lang="fr-FR" dirty="0"/>
          </a:p>
          <a:p>
            <a:pPr marL="0" indent="0">
              <a:buNone/>
            </a:pPr>
            <a:r>
              <a:rPr lang="fr-FR" dirty="0" smtClean="0"/>
              <a:t>Sur </a:t>
            </a:r>
            <a:r>
              <a:rPr lang="fr-FR" dirty="0"/>
              <a:t>ALTERNEXT PARIS (164 sociétés), champ non soumis à la loi, </a:t>
            </a:r>
            <a:r>
              <a:rPr lang="fr-FR" dirty="0" smtClean="0"/>
              <a:t>un </a:t>
            </a:r>
            <a:r>
              <a:rPr lang="fr-FR" dirty="0"/>
              <a:t>phénomène d’accélération des nominations de </a:t>
            </a:r>
            <a:r>
              <a:rPr lang="fr-FR" dirty="0" smtClean="0"/>
              <a:t>femmes mais seulement 17,27%.</a:t>
            </a:r>
          </a:p>
          <a:p>
            <a:pPr marL="0" indent="0">
              <a:buNone/>
            </a:pPr>
            <a:endParaRPr lang="fr-FR" dirty="0" smtClean="0"/>
          </a:p>
          <a:p>
            <a:pPr marL="0" indent="0">
              <a:buNone/>
            </a:pPr>
            <a:r>
              <a:rPr lang="fr-FR" sz="2300" i="1" dirty="0" smtClean="0"/>
              <a:t>Rappel la loi étend le périmètre aux non cotées employant 250 salariés  en 2020</a:t>
            </a:r>
          </a:p>
          <a:p>
            <a:endParaRPr lang="fr-FR" dirty="0" smtClean="0"/>
          </a:p>
          <a:p>
            <a:pPr marL="0" indent="0">
              <a:buNone/>
            </a:pPr>
            <a:r>
              <a:rPr lang="fr-FR" dirty="0" smtClean="0"/>
              <a:t>Etude </a:t>
            </a:r>
            <a:r>
              <a:rPr lang="fr-FR" dirty="0"/>
              <a:t>AFECA juin 2017 : </a:t>
            </a:r>
            <a:r>
              <a:rPr lang="fr-FR" u="sng" dirty="0">
                <a:hlinkClick r:id="rId2"/>
              </a:rPr>
              <a:t>http://gender.vivianedebeaufort.fr/10-juillet-lancement-livre-blanc-federation-femmes-administrateurs/</a:t>
            </a:r>
            <a:endParaRPr lang="fr-FR" dirty="0"/>
          </a:p>
          <a:p>
            <a:pPr marL="0" indent="0">
              <a:buNone/>
            </a:pPr>
            <a:r>
              <a:rPr lang="en-US" dirty="0"/>
              <a:t>http://gender.vivianedebeaufort.fr/wp-content/uploads/2018/07/TELESCOP_AFECA_2017V2.pdf</a:t>
            </a:r>
            <a:endParaRPr lang="fr-FR" dirty="0"/>
          </a:p>
          <a:p>
            <a:endParaRPr lang="fr-FR"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32883" y="1916832"/>
            <a:ext cx="422309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44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Etat des lieux </a:t>
            </a:r>
            <a:br>
              <a:rPr lang="fr-FR" dirty="0"/>
            </a:br>
            <a:r>
              <a:rPr lang="fr-FR" dirty="0" smtClean="0"/>
              <a:t>En France, la dynamique est  là – Mais l’extension du périmètre aux entreprises de 250 salariés sera-t-il un point de blocage en 2020?</a:t>
            </a:r>
            <a:endParaRPr lang="fr-FR" dirty="0"/>
          </a:p>
        </p:txBody>
      </p:sp>
      <p:sp>
        <p:nvSpPr>
          <p:cNvPr id="3" name="Text Placeholder 2"/>
          <p:cNvSpPr>
            <a:spLocks noGrp="1"/>
          </p:cNvSpPr>
          <p:nvPr>
            <p:ph type="body" sz="quarter" idx="13"/>
          </p:nvPr>
        </p:nvSpPr>
        <p:spPr>
          <a:xfrm>
            <a:off x="107504" y="1484784"/>
            <a:ext cx="8928992" cy="4727633"/>
          </a:xfrm>
        </p:spPr>
        <p:txBody>
          <a:bodyPr>
            <a:normAutofit/>
          </a:bodyPr>
          <a:lstStyle/>
          <a:p>
            <a:pPr marL="0" indent="0">
              <a:buNone/>
            </a:pPr>
            <a:r>
              <a:rPr lang="fr-FR" b="1" dirty="0" smtClean="0"/>
              <a:t>Dans des espace </a:t>
            </a:r>
            <a:r>
              <a:rPr lang="fr-FR" b="1" dirty="0"/>
              <a:t>de pouvoir encore </a:t>
            </a:r>
            <a:r>
              <a:rPr lang="fr-FR" b="1" dirty="0" smtClean="0"/>
              <a:t>masculins , la </a:t>
            </a:r>
            <a:r>
              <a:rPr lang="fr-FR" b="1" dirty="0"/>
              <a:t>p</a:t>
            </a:r>
            <a:r>
              <a:rPr lang="fr-FR" dirty="0" smtClean="0"/>
              <a:t>rogression importante  de la MIXITE au sein des CA,  au </a:t>
            </a:r>
            <a:r>
              <a:rPr lang="fr-FR" dirty="0"/>
              <a:t>fil des </a:t>
            </a:r>
            <a:r>
              <a:rPr lang="fr-FR" dirty="0" smtClean="0"/>
              <a:t>dernières années (2011-2018) a été clairement impulsée  par la loi C/Z  -.  Mais  2 questions demeurent </a:t>
            </a:r>
            <a:endParaRPr lang="fr-FR" dirty="0"/>
          </a:p>
          <a:p>
            <a:pPr marL="0" indent="0">
              <a:buNone/>
            </a:pPr>
            <a:r>
              <a:rPr lang="fr-FR" dirty="0" smtClean="0"/>
              <a:t>1/  La loi du 4 août 2016 étend le périmètre des sociétés concernées </a:t>
            </a:r>
          </a:p>
          <a:p>
            <a:pPr marL="0" indent="0">
              <a:buNone/>
            </a:pPr>
            <a:r>
              <a:rPr lang="fr-FR" dirty="0" smtClean="0"/>
              <a:t>La manière dont les sociétés plus petites vont appliquer la loi  demeure une inconnue- En 2020 ce sera le moment de constater si la loi est observée et sinon de modifier la loi C/Z en imaginant notamment d’autres types de sanctions que celles existantes qui sont opérationnelles pour de plus grandes sociétés  (suppression des jetons de présence notamment)  Pour le moment, faire confiance aux entreprises parait la bonne posture. Il est préférable de convaincre que de forcer et menacer. C’est de pédagogie dont on a besoin, de formation des dirigeants sur la gouvernance et l’</a:t>
            </a:r>
            <a:r>
              <a:rPr lang="fr-FR" dirty="0" err="1" smtClean="0"/>
              <a:t>interet</a:t>
            </a:r>
            <a:r>
              <a:rPr lang="fr-FR" dirty="0" smtClean="0"/>
              <a:t> d’un conseil digne de ce nom et mixte!</a:t>
            </a:r>
            <a:endParaRPr lang="fr-FR" dirty="0"/>
          </a:p>
          <a:p>
            <a:pPr marL="0" indent="0">
              <a:buNone/>
            </a:pPr>
            <a:r>
              <a:rPr lang="fr-FR" dirty="0" smtClean="0"/>
              <a:t>2/ La féminisation des CA par la montée de femmes </a:t>
            </a:r>
            <a:r>
              <a:rPr lang="fr-FR" dirty="0" err="1" smtClean="0"/>
              <a:t>Executive</a:t>
            </a:r>
            <a:r>
              <a:rPr lang="fr-FR" dirty="0" smtClean="0"/>
              <a:t> </a:t>
            </a:r>
          </a:p>
          <a:p>
            <a:pPr marL="0" indent="0">
              <a:buNone/>
            </a:pPr>
            <a:r>
              <a:rPr lang="fr-FR" dirty="0"/>
              <a:t>E</a:t>
            </a:r>
            <a:r>
              <a:rPr lang="fr-FR" dirty="0" smtClean="0"/>
              <a:t>t pas seulement par nomination d’AI extérieures ). Autrement dit la loi C/Z a-t-elle eu un effet indirect sur la dynamique de mixité des postes de direction et à responsabilité  se traduisant entre autres par la nomination de femmes dans les CODIR?  </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p:txBody>
      </p:sp>
    </p:spTree>
    <p:extLst>
      <p:ext uri="{BB962C8B-B14F-4D97-AF65-F5344CB8AC3E}">
        <p14:creationId xmlns:p14="http://schemas.microsoft.com/office/powerpoint/2010/main" val="124608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2664297" cy="1152128"/>
          </a:xfrm>
        </p:spPr>
        <p:txBody>
          <a:bodyPr/>
          <a:lstStyle/>
          <a:p>
            <a:r>
              <a:rPr lang="fr-FR" dirty="0" smtClean="0"/>
              <a:t/>
            </a:r>
            <a:br>
              <a:rPr lang="fr-FR" dirty="0" smtClean="0"/>
            </a:br>
            <a:r>
              <a:rPr lang="fr-FR" dirty="0" smtClean="0"/>
              <a:t>Un effet d’entrainement limité</a:t>
            </a:r>
            <a:endParaRPr lang="fr-F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1544758"/>
              </p:ext>
            </p:extLst>
          </p:nvPr>
        </p:nvGraphicFramePr>
        <p:xfrm>
          <a:off x="2987824" y="764704"/>
          <a:ext cx="5256584" cy="5650468"/>
        </p:xfrm>
        <a:graphic>
          <a:graphicData uri="http://schemas.openxmlformats.org/drawingml/2006/table">
            <a:tbl>
              <a:tblPr/>
              <a:tblGrid>
                <a:gridCol w="3125537"/>
                <a:gridCol w="2131047"/>
              </a:tblGrid>
              <a:tr h="837995">
                <a:tc>
                  <a:txBody>
                    <a:bodyPr/>
                    <a:lstStyle/>
                    <a:p>
                      <a:pPr algn="ctr" fontAlgn="ctr"/>
                      <a:r>
                        <a:rPr lang="fr-FR" sz="800" b="1" i="0" u="none" strike="noStrike" dirty="0" err="1" smtClean="0">
                          <a:solidFill>
                            <a:srgbClr val="FFFFFF"/>
                          </a:solidFill>
                          <a:effectLst/>
                          <a:latin typeface="Arial"/>
                        </a:rPr>
                        <a:t>EEntreprise</a:t>
                      </a:r>
                      <a:r>
                        <a:rPr lang="fr-FR" sz="800" b="1" i="0" u="none" strike="noStrike" dirty="0">
                          <a:solidFill>
                            <a:srgbClr val="FFFFFF"/>
                          </a:solidFill>
                          <a:effectLst/>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F243E"/>
                    </a:solidFill>
                  </a:tcPr>
                </a:tc>
                <a:tc>
                  <a:txBody>
                    <a:bodyPr/>
                    <a:lstStyle/>
                    <a:p>
                      <a:pPr algn="ctr" fontAlgn="ctr"/>
                      <a:r>
                        <a:rPr lang="fr-FR" sz="800" b="1" i="0" u="none" strike="noStrike" dirty="0">
                          <a:solidFill>
                            <a:srgbClr val="FFFFFF"/>
                          </a:solidFill>
                          <a:effectLst/>
                          <a:latin typeface="Arial"/>
                        </a:rPr>
                        <a:t>Part des femmes au COMEX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F243E"/>
                    </a:solidFill>
                  </a:tcPr>
                </a:tc>
              </a:tr>
              <a:tr h="135675">
                <a:tc>
                  <a:txBody>
                    <a:bodyPr/>
                    <a:lstStyle/>
                    <a:p>
                      <a:pPr algn="ctr" fontAlgn="ctr"/>
                      <a:r>
                        <a:rPr lang="fr-FR" sz="800" b="1" i="0" u="none" strike="noStrike" dirty="0">
                          <a:solidFill>
                            <a:srgbClr val="FFFFFF"/>
                          </a:solidFill>
                          <a:effectLst/>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F243E"/>
                    </a:solidFill>
                  </a:tcPr>
                </a:tc>
                <a:tc>
                  <a:txBody>
                    <a:bodyPr/>
                    <a:lstStyle/>
                    <a:p>
                      <a:pPr algn="ctr" fontAlgn="ctr"/>
                      <a:r>
                        <a:rPr lang="fr-FR" sz="800" b="1" i="0" u="none" strike="noStrike">
                          <a:solidFill>
                            <a:srgbClr val="FFFFFF"/>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F243E"/>
                    </a:solidFill>
                  </a:tcPr>
                </a:tc>
              </a:tr>
              <a:tr h="135675">
                <a:tc>
                  <a:txBody>
                    <a:bodyPr/>
                    <a:lstStyle/>
                    <a:p>
                      <a:pPr algn="l" fontAlgn="b"/>
                      <a:r>
                        <a:rPr lang="fr-FR" sz="800" b="0" i="0" u="none" strike="noStrike" dirty="0" err="1">
                          <a:solidFill>
                            <a:srgbClr val="000000"/>
                          </a:solidFill>
                          <a:effectLst/>
                          <a:latin typeface="Arial"/>
                        </a:rPr>
                        <a:t>AccorHotels</a:t>
                      </a:r>
                      <a:endParaRPr lang="fr-FR"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Air Liquide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Atos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31,3%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AXA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BNP Paribas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Bouygues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err="1">
                          <a:solidFill>
                            <a:srgbClr val="000000"/>
                          </a:solidFill>
                          <a:effectLst/>
                          <a:latin typeface="Arial"/>
                        </a:rPr>
                        <a:t>Capgemini</a:t>
                      </a:r>
                      <a:endParaRPr lang="fr-FR"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Carrefour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Crédit Agricole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Arial"/>
                        </a:rPr>
                        <a:t>21,40%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Danone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ENGIE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33,30%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Essilor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Groupe PSA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28,60%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err="1">
                          <a:solidFill>
                            <a:srgbClr val="000000"/>
                          </a:solidFill>
                          <a:effectLst/>
                          <a:latin typeface="Arial"/>
                        </a:rPr>
                        <a:t>Kering</a:t>
                      </a:r>
                      <a:endParaRPr lang="fr-FR"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Legrand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37,50%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L'Oréal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LVMH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18,20%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Michelin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22,20%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Orange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Publicis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Renault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18,20%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Safran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Saint </a:t>
                      </a:r>
                      <a:r>
                        <a:rPr lang="fr-FR" sz="800" b="0" i="0" u="none" strike="noStrike" dirty="0" err="1">
                          <a:solidFill>
                            <a:srgbClr val="000000"/>
                          </a:solidFill>
                          <a:effectLst/>
                          <a:latin typeface="Arial"/>
                        </a:rPr>
                        <a:t>Gobain</a:t>
                      </a:r>
                      <a:endParaRPr lang="fr-FR"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Sanofi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10,50%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ctr"/>
                      <a:r>
                        <a:rPr lang="fr-FR" sz="800" b="0" i="0" u="none" strike="noStrike" dirty="0">
                          <a:solidFill>
                            <a:srgbClr val="000000"/>
                          </a:solidFill>
                          <a:effectLst/>
                          <a:latin typeface="Arial"/>
                        </a:rPr>
                        <a:t>Schneider Electric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3,40%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Société Générale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33,30%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Unibail-</a:t>
                      </a:r>
                      <a:r>
                        <a:rPr lang="fr-FR" sz="800" b="0" i="0" u="none" strike="noStrike" dirty="0" err="1">
                          <a:solidFill>
                            <a:srgbClr val="000000"/>
                          </a:solidFill>
                          <a:effectLst/>
                          <a:latin typeface="Arial"/>
                        </a:rPr>
                        <a:t>Rodamco</a:t>
                      </a:r>
                      <a:endParaRPr lang="fr-FR"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22,20%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Valeo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Veolia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17,60%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VINCI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a:solidFill>
                            <a:srgbClr val="000000"/>
                          </a:solidFill>
                          <a:effectLst/>
                          <a:latin typeface="Arial"/>
                        </a:rPr>
                        <a:t>7,10%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675">
                <a:tc>
                  <a:txBody>
                    <a:bodyPr/>
                    <a:lstStyle/>
                    <a:p>
                      <a:pPr algn="l" fontAlgn="b"/>
                      <a:r>
                        <a:rPr lang="fr-FR" sz="800" b="0" i="0" u="none" strike="noStrike" dirty="0">
                          <a:solidFill>
                            <a:srgbClr val="000000"/>
                          </a:solidFill>
                          <a:effectLst/>
                          <a:latin typeface="Arial"/>
                        </a:rPr>
                        <a:t>Vivendi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800" b="0" i="0" u="none" strike="noStrike" dirty="0">
                          <a:solidFill>
                            <a:srgbClr val="000000"/>
                          </a:solidFill>
                          <a:effectLst/>
                          <a:latin typeface="Arial"/>
                        </a:rPr>
                        <a:t>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599">
                <a:tc>
                  <a:txBody>
                    <a:bodyPr/>
                    <a:lstStyle/>
                    <a:p>
                      <a:pPr algn="l" fontAlgn="b"/>
                      <a:endParaRPr lang="fr-FR" sz="9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67599">
                <a:tc>
                  <a:txBody>
                    <a:bodyPr/>
                    <a:lstStyle/>
                    <a:p>
                      <a:pPr algn="l" fontAlgn="b"/>
                      <a:r>
                        <a:rPr lang="fr-FR" sz="800" b="1" i="0" u="none" strike="noStrike" dirty="0">
                          <a:solidFill>
                            <a:srgbClr val="404040"/>
                          </a:solidFill>
                          <a:effectLst/>
                          <a:latin typeface="Arial"/>
                        </a:rPr>
                        <a:t>Total / </a:t>
                      </a:r>
                      <a:r>
                        <a:rPr lang="fr-FR" sz="800" b="1" i="0" u="none" strike="noStrike" dirty="0" smtClean="0">
                          <a:solidFill>
                            <a:srgbClr val="404040"/>
                          </a:solidFill>
                          <a:effectLst/>
                          <a:latin typeface="Arial"/>
                        </a:rPr>
                        <a:t>moyennes 15,22% </a:t>
                      </a:r>
                      <a:endParaRPr lang="fr-FR" sz="800" b="1" i="0" u="none" strike="noStrike" dirty="0">
                        <a:solidFill>
                          <a:srgbClr val="404040"/>
                        </a:solidFill>
                        <a:effectLst/>
                        <a:latin typeface="Arial"/>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800" b="1" i="0" u="none" strike="noStrike" dirty="0">
                        <a:solidFill>
                          <a:srgbClr val="404040"/>
                        </a:solidFill>
                        <a:effectLst/>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Text Placeholder 3"/>
          <p:cNvSpPr>
            <a:spLocks noGrp="1"/>
          </p:cNvSpPr>
          <p:nvPr>
            <p:ph type="body" sz="half" idx="2"/>
          </p:nvPr>
        </p:nvSpPr>
        <p:spPr>
          <a:xfrm>
            <a:off x="179513" y="1435100"/>
            <a:ext cx="2736304" cy="4691063"/>
          </a:xfrm>
        </p:spPr>
        <p:txBody>
          <a:bodyPr>
            <a:normAutofit fontScale="92500"/>
          </a:bodyPr>
          <a:lstStyle/>
          <a:p>
            <a:endParaRPr lang="fr-FR" sz="1600" dirty="0" smtClean="0"/>
          </a:p>
          <a:p>
            <a:endParaRPr lang="fr-FR" sz="1600" dirty="0"/>
          </a:p>
          <a:p>
            <a:r>
              <a:rPr lang="fr-FR" sz="1600" dirty="0" smtClean="0"/>
              <a:t>% femmes dans les CA et CS </a:t>
            </a:r>
          </a:p>
          <a:p>
            <a:r>
              <a:rPr lang="fr-FR" sz="1600" dirty="0" smtClean="0"/>
              <a:t>Versus % de femmes dans les Comex/Codir? </a:t>
            </a:r>
          </a:p>
          <a:p>
            <a:endParaRPr lang="fr-FR" sz="1600" dirty="0"/>
          </a:p>
          <a:p>
            <a:r>
              <a:rPr lang="fr-FR" sz="1600" dirty="0"/>
              <a:t>M</a:t>
            </a:r>
            <a:r>
              <a:rPr lang="fr-FR" sz="1600" dirty="0" smtClean="0"/>
              <a:t>oyenne </a:t>
            </a:r>
            <a:r>
              <a:rPr lang="fr-FR" sz="1600" dirty="0"/>
              <a:t>est de </a:t>
            </a:r>
            <a:r>
              <a:rPr lang="fr-FR" sz="1600" b="1" dirty="0" smtClean="0"/>
              <a:t>15,22% </a:t>
            </a:r>
            <a:r>
              <a:rPr lang="fr-FR" sz="1600" dirty="0" smtClean="0"/>
              <a:t>pour les grandes sociétés du </a:t>
            </a:r>
            <a:r>
              <a:rPr lang="fr-FR" sz="1600" dirty="0"/>
              <a:t>C</a:t>
            </a:r>
            <a:r>
              <a:rPr lang="fr-FR" sz="1600" dirty="0" smtClean="0"/>
              <a:t>AC 40 </a:t>
            </a:r>
            <a:r>
              <a:rPr lang="fr-FR" sz="1600" dirty="0" smtClean="0"/>
              <a:t>(et 17,3 sur SBF120)</a:t>
            </a:r>
            <a:endParaRPr lang="fr-FR" sz="1600" dirty="0"/>
          </a:p>
          <a:p>
            <a:endParaRPr lang="fr-FR" sz="1600" dirty="0" smtClean="0"/>
          </a:p>
          <a:p>
            <a:r>
              <a:rPr lang="fr-FR" sz="1600" dirty="0"/>
              <a:t>P</a:t>
            </a:r>
            <a:r>
              <a:rPr lang="fr-FR" sz="1600" dirty="0" smtClean="0"/>
              <a:t>rojet de loi </a:t>
            </a:r>
            <a:r>
              <a:rPr lang="fr-FR" sz="1600" dirty="0"/>
              <a:t>PACTE </a:t>
            </a:r>
            <a:endParaRPr lang="fr-FR" sz="1600" dirty="0" smtClean="0"/>
          </a:p>
          <a:p>
            <a:r>
              <a:rPr lang="fr-FR" sz="1600" dirty="0" smtClean="0"/>
              <a:t>un </a:t>
            </a:r>
            <a:r>
              <a:rPr lang="fr-FR" sz="1600" dirty="0" err="1"/>
              <a:t>reporting</a:t>
            </a:r>
            <a:r>
              <a:rPr lang="fr-FR" sz="1600" dirty="0"/>
              <a:t> sur la mixité des </a:t>
            </a:r>
            <a:r>
              <a:rPr lang="fr-FR" sz="1600" dirty="0" err="1" smtClean="0"/>
              <a:t>CoDIR</a:t>
            </a:r>
            <a:r>
              <a:rPr lang="fr-FR" sz="1600" dirty="0" smtClean="0"/>
              <a:t> pour les sociétés cotées </a:t>
            </a:r>
          </a:p>
          <a:p>
            <a:endParaRPr lang="fr-FR" sz="1600" dirty="0"/>
          </a:p>
          <a:p>
            <a:r>
              <a:rPr lang="fr-FR" sz="1600" dirty="0" smtClean="0">
                <a:solidFill>
                  <a:srgbClr val="FF0000"/>
                </a:solidFill>
              </a:rPr>
              <a:t>Je suggère un amendement afin que le périmètre de </a:t>
            </a:r>
            <a:r>
              <a:rPr lang="fr-FR" sz="1600" dirty="0" err="1" smtClean="0">
                <a:solidFill>
                  <a:srgbClr val="FF0000"/>
                </a:solidFill>
              </a:rPr>
              <a:t>reporting</a:t>
            </a:r>
            <a:r>
              <a:rPr lang="fr-FR" sz="1600" dirty="0" smtClean="0">
                <a:solidFill>
                  <a:srgbClr val="FF0000"/>
                </a:solidFill>
              </a:rPr>
              <a:t> soit le même que celui de la loi CZ étendu par la loi du 4/8/2016</a:t>
            </a:r>
            <a:endParaRPr lang="fr-FR" sz="16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19018212"/>
              </p:ext>
            </p:extLst>
          </p:nvPr>
        </p:nvGraphicFramePr>
        <p:xfrm>
          <a:off x="4211960" y="764713"/>
          <a:ext cx="1872208" cy="5435592"/>
        </p:xfrm>
        <a:graphic>
          <a:graphicData uri="http://schemas.openxmlformats.org/drawingml/2006/table">
            <a:tbl>
              <a:tblPr>
                <a:tableStyleId>{5C22544A-7EE6-4342-B048-85BDC9FD1C3A}</a:tableStyleId>
              </a:tblPr>
              <a:tblGrid>
                <a:gridCol w="1872208"/>
              </a:tblGrid>
              <a:tr h="859688">
                <a:tc>
                  <a:txBody>
                    <a:bodyPr/>
                    <a:lstStyle/>
                    <a:p>
                      <a:pPr algn="ctr" fontAlgn="ctr"/>
                      <a:r>
                        <a:rPr lang="fr-FR" sz="800" u="none" strike="noStrike" dirty="0">
                          <a:effectLst/>
                        </a:rPr>
                        <a:t>Part des femmes dans le CA ou conseil de surveillance</a:t>
                      </a:r>
                      <a:endParaRPr lang="fr-FR" sz="800" b="1" i="0" u="none" strike="noStrike" dirty="0">
                        <a:solidFill>
                          <a:srgbClr val="FFFFFF"/>
                        </a:solidFill>
                        <a:effectLst/>
                        <a:latin typeface="Arial"/>
                      </a:endParaRPr>
                    </a:p>
                  </a:txBody>
                  <a:tcPr marL="0" marR="0" marT="0" marB="0" anchor="ctr"/>
                </a:tc>
              </a:tr>
              <a:tr h="0">
                <a:tc>
                  <a:txBody>
                    <a:bodyPr/>
                    <a:lstStyle/>
                    <a:p>
                      <a:pPr algn="ctr" fontAlgn="ctr"/>
                      <a:r>
                        <a:rPr lang="fr-FR" sz="800" u="none" strike="noStrike">
                          <a:effectLst/>
                        </a:rPr>
                        <a:t> </a:t>
                      </a:r>
                      <a:endParaRPr lang="fr-FR" sz="800" b="1" i="0" u="none" strike="noStrike">
                        <a:solidFill>
                          <a:srgbClr val="FFFFFF"/>
                        </a:solidFill>
                        <a:effectLst/>
                        <a:latin typeface="Arial"/>
                      </a:endParaRPr>
                    </a:p>
                  </a:txBody>
                  <a:tcPr marL="0" marR="0" marT="0" marB="0" anchor="ctr"/>
                </a:tc>
              </a:tr>
              <a:tr h="139187">
                <a:tc>
                  <a:txBody>
                    <a:bodyPr/>
                    <a:lstStyle/>
                    <a:p>
                      <a:pPr algn="ctr" fontAlgn="ctr"/>
                      <a:r>
                        <a:rPr lang="fr-FR" sz="800" u="none" strike="noStrike">
                          <a:effectLst/>
                        </a:rPr>
                        <a:t>40,0%</a:t>
                      </a:r>
                      <a:endParaRPr lang="fr-FR" sz="800" b="0" i="0" u="none" strike="noStrike">
                        <a:solidFill>
                          <a:srgbClr val="000000"/>
                        </a:solidFill>
                        <a:effectLst/>
                        <a:latin typeface="Arial"/>
                      </a:endParaRPr>
                    </a:p>
                  </a:txBody>
                  <a:tcPr marL="0" marR="0" marT="0" marB="0" anchor="ctr"/>
                </a:tc>
              </a:tr>
              <a:tr h="139187">
                <a:tc>
                  <a:txBody>
                    <a:bodyPr/>
                    <a:lstStyle/>
                    <a:p>
                      <a:pPr algn="ctr" fontAlgn="ctr"/>
                      <a:r>
                        <a:rPr lang="fr-FR" sz="800" u="none" strike="noStrike">
                          <a:effectLst/>
                        </a:rPr>
                        <a:t>36,4%</a:t>
                      </a:r>
                      <a:endParaRPr lang="fr-FR" sz="800" b="0" i="0" u="none" strike="noStrike">
                        <a:solidFill>
                          <a:srgbClr val="000000"/>
                        </a:solidFill>
                        <a:effectLst/>
                        <a:latin typeface="Arial"/>
                      </a:endParaRPr>
                    </a:p>
                  </a:txBody>
                  <a:tcPr marL="0" marR="0" marT="0" marB="0" anchor="ctr"/>
                </a:tc>
              </a:tr>
              <a:tr h="139187">
                <a:tc>
                  <a:txBody>
                    <a:bodyPr/>
                    <a:lstStyle/>
                    <a:p>
                      <a:pPr algn="ctr" fontAlgn="ctr"/>
                      <a:r>
                        <a:rPr lang="fr-FR" sz="800" u="none" strike="noStrike">
                          <a:effectLst/>
                        </a:rPr>
                        <a:t>46,2%</a:t>
                      </a:r>
                      <a:endParaRPr lang="fr-FR" sz="800" b="0" i="0" u="none" strike="noStrike">
                        <a:solidFill>
                          <a:srgbClr val="000000"/>
                        </a:solidFill>
                        <a:effectLst/>
                        <a:latin typeface="Arial"/>
                      </a:endParaRPr>
                    </a:p>
                  </a:txBody>
                  <a:tcPr marL="0" marR="0" marT="0" marB="0" anchor="ctr"/>
                </a:tc>
              </a:tr>
              <a:tr h="139187">
                <a:tc>
                  <a:txBody>
                    <a:bodyPr/>
                    <a:lstStyle/>
                    <a:p>
                      <a:pPr algn="ctr" fontAlgn="b"/>
                      <a:r>
                        <a:rPr lang="fr-FR" sz="800" u="none" strike="noStrike">
                          <a:effectLst/>
                        </a:rPr>
                        <a:t>50%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46%</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33%</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33%</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30%</a:t>
                      </a:r>
                      <a:endParaRPr lang="fr-FR" sz="800" b="0" i="0" u="none" strike="noStrike">
                        <a:solidFill>
                          <a:srgbClr val="000000"/>
                        </a:solidFill>
                        <a:effectLst/>
                        <a:latin typeface="Arial"/>
                      </a:endParaRPr>
                    </a:p>
                  </a:txBody>
                  <a:tcPr marL="0" marR="0" marT="0" marB="0" anchor="b"/>
                </a:tc>
              </a:tr>
              <a:tr h="139187">
                <a:tc>
                  <a:txBody>
                    <a:bodyPr/>
                    <a:lstStyle/>
                    <a:p>
                      <a:pPr algn="ctr" fontAlgn="ctr"/>
                      <a:r>
                        <a:rPr lang="fr-FR" sz="800" u="none" strike="noStrike">
                          <a:effectLst/>
                        </a:rPr>
                        <a:t>42%</a:t>
                      </a:r>
                      <a:endParaRPr lang="fr-FR" sz="800" b="0" i="0" u="none" strike="noStrike">
                        <a:solidFill>
                          <a:srgbClr val="000000"/>
                        </a:solidFill>
                        <a:effectLst/>
                        <a:latin typeface="Arial"/>
                      </a:endParaRPr>
                    </a:p>
                  </a:txBody>
                  <a:tcPr marL="0" marR="0" marT="0" marB="0" anchor="ctr"/>
                </a:tc>
              </a:tr>
              <a:tr h="139187">
                <a:tc>
                  <a:txBody>
                    <a:bodyPr/>
                    <a:lstStyle/>
                    <a:p>
                      <a:pPr algn="ctr" fontAlgn="b"/>
                      <a:r>
                        <a:rPr lang="fr-FR" sz="800" u="none" strike="noStrike">
                          <a:effectLst/>
                        </a:rPr>
                        <a:t>38%</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43%</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36%</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60%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50%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41%</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55%</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45%</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44%</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50%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45%</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42%</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41%</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42%</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50%</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22%</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46%</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u="none" strike="noStrike">
                          <a:effectLst/>
                        </a:rPr>
                        <a:t>45%</a:t>
                      </a:r>
                      <a:endParaRPr lang="fr-FR" sz="800" b="0" i="0" u="none" strike="noStrike">
                        <a:solidFill>
                          <a:srgbClr val="000000"/>
                        </a:solidFill>
                        <a:effectLst/>
                        <a:latin typeface="Arial"/>
                      </a:endParaRPr>
                    </a:p>
                  </a:txBody>
                  <a:tcPr marL="0" marR="0" marT="0" marB="0" anchor="b"/>
                </a:tc>
              </a:tr>
              <a:tr h="139187">
                <a:tc>
                  <a:txBody>
                    <a:bodyPr/>
                    <a:lstStyle/>
                    <a:p>
                      <a:pPr algn="ctr" fontAlgn="b"/>
                      <a:r>
                        <a:rPr lang="fr-FR" sz="800" b="0" i="0" u="none" strike="noStrike" dirty="0" smtClean="0">
                          <a:solidFill>
                            <a:schemeClr val="dk1"/>
                          </a:solidFill>
                          <a:effectLst/>
                          <a:latin typeface="+mn-lt"/>
                        </a:rPr>
                        <a:t>50%/</a:t>
                      </a:r>
                      <a:r>
                        <a:rPr lang="fr-FR" sz="800" b="0" i="0" u="none" strike="noStrike" baseline="0" dirty="0" smtClean="0">
                          <a:solidFill>
                            <a:schemeClr val="dk1"/>
                          </a:solidFill>
                          <a:effectLst/>
                          <a:latin typeface="+mn-lt"/>
                        </a:rPr>
                        <a:t> - </a:t>
                      </a:r>
                      <a:r>
                        <a:rPr lang="fr-FR" sz="800" b="0" i="0" u="none" strike="noStrike" dirty="0" smtClean="0">
                          <a:solidFill>
                            <a:schemeClr val="dk1"/>
                          </a:solidFill>
                          <a:effectLst/>
                          <a:latin typeface="+mn-lt"/>
                        </a:rPr>
                        <a:t>Directoire</a:t>
                      </a:r>
                      <a:r>
                        <a:rPr lang="fr-FR" sz="800" b="0" i="0" u="none" strike="noStrike" baseline="0" dirty="0" smtClean="0">
                          <a:solidFill>
                            <a:schemeClr val="dk1"/>
                          </a:solidFill>
                          <a:effectLst/>
                          <a:latin typeface="+mn-lt"/>
                        </a:rPr>
                        <a:t> 0%</a:t>
                      </a:r>
                      <a:endParaRPr lang="fr-FR" sz="800" b="0" i="0" u="none" strike="noStrike" dirty="0">
                        <a:solidFill>
                          <a:srgbClr val="000000"/>
                        </a:solidFill>
                        <a:effectLst/>
                        <a:latin typeface="Arial"/>
                      </a:endParaRPr>
                    </a:p>
                  </a:txBody>
                  <a:tcPr marL="0" marR="0" marT="0" marB="0" anchor="b"/>
                </a:tc>
              </a:tr>
              <a:tr h="139187">
                <a:tc>
                  <a:txBody>
                    <a:bodyPr/>
                    <a:lstStyle/>
                    <a:p>
                      <a:pPr algn="ctr" fontAlgn="b"/>
                      <a:r>
                        <a:rPr lang="fr-FR" sz="800" u="none" strike="noStrike" dirty="0">
                          <a:effectLst/>
                        </a:rPr>
                        <a:t> </a:t>
                      </a:r>
                      <a:endParaRPr lang="fr-FR" sz="800" b="0" i="0" u="none"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341868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8"/>
          <p:cNvPicPr/>
          <p:nvPr/>
        </p:nvPicPr>
        <p:blipFill>
          <a:blip r:embed="rId2">
            <a:extLst>
              <a:ext uri="{28A0092B-C50C-407E-A947-70E740481C1C}">
                <a14:useLocalDpi xmlns:a14="http://schemas.microsoft.com/office/drawing/2010/main" val="0"/>
              </a:ext>
            </a:extLst>
          </a:blip>
          <a:stretch>
            <a:fillRect/>
          </a:stretch>
        </p:blipFill>
        <p:spPr>
          <a:xfrm>
            <a:off x="323528" y="932498"/>
            <a:ext cx="4000500" cy="4993005"/>
          </a:xfrm>
          <a:prstGeom prst="rect">
            <a:avLst/>
          </a:prstGeom>
        </p:spPr>
      </p:pic>
      <p:pic>
        <p:nvPicPr>
          <p:cNvPr id="3" name="Image 9"/>
          <p:cNvPicPr/>
          <p:nvPr/>
        </p:nvPicPr>
        <p:blipFill>
          <a:blip r:embed="rId3">
            <a:extLst>
              <a:ext uri="{28A0092B-C50C-407E-A947-70E740481C1C}">
                <a14:useLocalDpi xmlns:a14="http://schemas.microsoft.com/office/drawing/2010/main" val="0"/>
              </a:ext>
            </a:extLst>
          </a:blip>
          <a:stretch>
            <a:fillRect/>
          </a:stretch>
        </p:blipFill>
        <p:spPr>
          <a:xfrm>
            <a:off x="4571999" y="805326"/>
            <a:ext cx="4074795" cy="5299710"/>
          </a:xfrm>
          <a:prstGeom prst="rect">
            <a:avLst/>
          </a:prstGeom>
        </p:spPr>
      </p:pic>
    </p:spTree>
    <p:extLst>
      <p:ext uri="{BB962C8B-B14F-4D97-AF65-F5344CB8AC3E}">
        <p14:creationId xmlns:p14="http://schemas.microsoft.com/office/powerpoint/2010/main" val="387784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Un effet d’entrainement global lent malgré </a:t>
            </a:r>
            <a:r>
              <a:rPr lang="fr-FR" dirty="0"/>
              <a:t>l</a:t>
            </a:r>
            <a:r>
              <a:rPr lang="fr-FR" dirty="0" smtClean="0"/>
              <a:t>a pression de la société</a:t>
            </a:r>
            <a:endParaRPr lang="fr-FR" dirty="0"/>
          </a:p>
        </p:txBody>
      </p:sp>
      <p:sp>
        <p:nvSpPr>
          <p:cNvPr id="3" name="Text Placeholder 2"/>
          <p:cNvSpPr>
            <a:spLocks noGrp="1"/>
          </p:cNvSpPr>
          <p:nvPr>
            <p:ph type="body" sz="quarter" idx="13"/>
          </p:nvPr>
        </p:nvSpPr>
        <p:spPr>
          <a:xfrm>
            <a:off x="349250" y="1340768"/>
            <a:ext cx="8477250" cy="4871649"/>
          </a:xfrm>
        </p:spPr>
        <p:txBody>
          <a:bodyPr>
            <a:normAutofit/>
          </a:bodyPr>
          <a:lstStyle/>
          <a:p>
            <a:pPr marL="0" indent="0">
              <a:buNone/>
            </a:pPr>
            <a:r>
              <a:rPr lang="fr-FR" b="1" dirty="0" smtClean="0"/>
              <a:t>Sujet </a:t>
            </a:r>
            <a:r>
              <a:rPr lang="fr-FR" b="1" dirty="0"/>
              <a:t>de plus en plus débattu en </a:t>
            </a:r>
            <a:r>
              <a:rPr lang="fr-FR" b="1" dirty="0" smtClean="0"/>
              <a:t>société</a:t>
            </a:r>
          </a:p>
          <a:p>
            <a:pPr marL="0" indent="0">
              <a:buNone/>
            </a:pPr>
            <a:r>
              <a:rPr lang="fr-FR" dirty="0" smtClean="0"/>
              <a:t>Sujet </a:t>
            </a:r>
            <a:r>
              <a:rPr lang="fr-FR" dirty="0"/>
              <a:t>de </a:t>
            </a:r>
            <a:r>
              <a:rPr lang="fr-FR" dirty="0" smtClean="0"/>
              <a:t> </a:t>
            </a:r>
            <a:r>
              <a:rPr lang="fr-FR" dirty="0" smtClean="0"/>
              <a:t>gouvernance </a:t>
            </a:r>
            <a:r>
              <a:rPr lang="fr-FR" b="1" dirty="0" smtClean="0"/>
              <a:t>abordé </a:t>
            </a:r>
            <a:r>
              <a:rPr lang="fr-FR" b="1" dirty="0" smtClean="0"/>
              <a:t>en </a:t>
            </a:r>
            <a:r>
              <a:rPr lang="fr-FR" b="1" dirty="0"/>
              <a:t>Assemblée Générale </a:t>
            </a:r>
            <a:r>
              <a:rPr lang="fr-FR" dirty="0"/>
              <a:t>par les actionnaires</a:t>
            </a:r>
            <a:r>
              <a:rPr lang="fr-FR" dirty="0" smtClean="0"/>
              <a:t>.: </a:t>
            </a:r>
            <a:endParaRPr lang="fr-FR" dirty="0"/>
          </a:p>
          <a:p>
            <a:pPr marL="342900" indent="-342900">
              <a:buFontTx/>
              <a:buChar char="-"/>
            </a:pPr>
            <a:r>
              <a:rPr lang="fr-FR" dirty="0"/>
              <a:t>2016 : des questions dans 59% des AG des sociétés du </a:t>
            </a:r>
            <a:r>
              <a:rPr lang="fr-FR" dirty="0" smtClean="0"/>
              <a:t>CAC40  et 75% de celles-ci portent sur la composition du CA</a:t>
            </a:r>
            <a:endParaRPr lang="fr-FR" dirty="0"/>
          </a:p>
          <a:p>
            <a:pPr marL="342900" indent="-342900">
              <a:buFontTx/>
              <a:buChar char="-"/>
            </a:pPr>
            <a:r>
              <a:rPr lang="fr-FR" dirty="0"/>
              <a:t>2018: le sujet est abordé </a:t>
            </a:r>
            <a:r>
              <a:rPr lang="fr-FR" dirty="0" smtClean="0"/>
              <a:t>15 </a:t>
            </a:r>
            <a:r>
              <a:rPr lang="fr-FR" dirty="0"/>
              <a:t>fois </a:t>
            </a:r>
            <a:r>
              <a:rPr lang="fr-FR" dirty="0" smtClean="0"/>
              <a:t>sur 31 </a:t>
            </a:r>
            <a:r>
              <a:rPr lang="fr-FR" dirty="0"/>
              <a:t>AG examinées </a:t>
            </a:r>
            <a:r>
              <a:rPr lang="fr-FR" dirty="0" smtClean="0"/>
              <a:t>du CAC 40 dont </a:t>
            </a:r>
            <a:r>
              <a:rPr lang="fr-FR" dirty="0"/>
              <a:t>5 questions sur le recrutement des administratrices du CA et le sujet déborde sur la politique RH es/ parité au sein de l'entreprise (5 questions</a:t>
            </a:r>
            <a:r>
              <a:rPr lang="fr-FR" dirty="0" smtClean="0"/>
              <a:t>), </a:t>
            </a:r>
          </a:p>
          <a:p>
            <a:pPr marL="0" indent="0">
              <a:buNone/>
            </a:pPr>
            <a:r>
              <a:rPr lang="fr-FR" b="1" dirty="0" smtClean="0"/>
              <a:t>Les entreprises anticipent avec différentes mentions </a:t>
            </a:r>
            <a:r>
              <a:rPr lang="fr-FR" dirty="0" smtClean="0"/>
              <a:t>: rapport </a:t>
            </a:r>
            <a:r>
              <a:rPr lang="fr-FR" dirty="0"/>
              <a:t>du Comité de </a:t>
            </a:r>
            <a:r>
              <a:rPr lang="fr-FR" dirty="0" smtClean="0"/>
              <a:t>nomination ; clip </a:t>
            </a:r>
            <a:r>
              <a:rPr lang="fr-FR" dirty="0"/>
              <a:t>vidéo sur </a:t>
            </a:r>
            <a:r>
              <a:rPr lang="fr-FR" dirty="0" smtClean="0"/>
              <a:t>une politique </a:t>
            </a:r>
            <a:r>
              <a:rPr lang="fr-FR" dirty="0"/>
              <a:t>proactive de réduction des écarts </a:t>
            </a:r>
            <a:r>
              <a:rPr lang="fr-FR" dirty="0" smtClean="0"/>
              <a:t>salariaux ; mention </a:t>
            </a:r>
            <a:r>
              <a:rPr lang="fr-FR" dirty="0"/>
              <a:t>de la diversité comme  « richesse » du </a:t>
            </a:r>
            <a:r>
              <a:rPr lang="fr-FR" dirty="0" smtClean="0"/>
              <a:t>Groupe; mention dans des discours des P/DG sur l’ importance </a:t>
            </a:r>
            <a:r>
              <a:rPr lang="fr-FR" dirty="0"/>
              <a:t>de la présence des </a:t>
            </a:r>
            <a:r>
              <a:rPr lang="fr-FR" dirty="0" smtClean="0"/>
              <a:t>femmes…</a:t>
            </a:r>
          </a:p>
          <a:p>
            <a:pPr marL="0" indent="0">
              <a:buNone/>
            </a:pPr>
            <a:r>
              <a:rPr lang="fr-FR" b="1" dirty="0" smtClean="0"/>
              <a:t>Des investisseurs refusent d’investir dans des groupes non paritaires </a:t>
            </a:r>
            <a:r>
              <a:rPr lang="fr-FR" dirty="0" smtClean="0"/>
              <a:t>(fonds norvégien, </a:t>
            </a:r>
            <a:r>
              <a:rPr lang="fr-FR" dirty="0" err="1" smtClean="0"/>
              <a:t>Calpers</a:t>
            </a:r>
            <a:r>
              <a:rPr lang="fr-FR" dirty="0" smtClean="0"/>
              <a:t>…), d’autres demandent une progression notable (CDC)</a:t>
            </a:r>
          </a:p>
          <a:p>
            <a:endParaRPr lang="fr-FR" dirty="0"/>
          </a:p>
          <a:p>
            <a:endParaRPr lang="fr-FR" dirty="0"/>
          </a:p>
        </p:txBody>
      </p:sp>
    </p:spTree>
    <p:extLst>
      <p:ext uri="{BB962C8B-B14F-4D97-AF65-F5344CB8AC3E}">
        <p14:creationId xmlns:p14="http://schemas.microsoft.com/office/powerpoint/2010/main" val="3960918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662</Words>
  <Application>Microsoft Office PowerPoint</Application>
  <PresentationFormat>On-screen Show (4:3)</PresentationFormat>
  <Paragraphs>144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Mixité dans les Conseils en France - Où en est on après 7 ans ?  </vt:lpstr>
      <vt:lpstr>Etat des lieux  En France, la dynamique est  là – Mais l’extension du périmètre aux entreprises de 250 salariés sera-t-il un point de blocage en 2020?</vt:lpstr>
      <vt:lpstr> Un effet d’entrainement limité</vt:lpstr>
      <vt:lpstr>PowerPoint Presentation</vt:lpstr>
      <vt:lpstr>Un effet d’entrainement global lent malgré la pression de la société</vt:lpstr>
    </vt:vector>
  </TitlesOfParts>
  <Company>GROUPE ESSEC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Mixité dans les Conseils en France - Où en est on après 7 ans ?  </dc:title>
  <dc:creator>debeaufort</dc:creator>
  <cp:lastModifiedBy>debeaufort</cp:lastModifiedBy>
  <cp:revision>1</cp:revision>
  <dcterms:created xsi:type="dcterms:W3CDTF">2018-11-06T08:33:44Z</dcterms:created>
  <dcterms:modified xsi:type="dcterms:W3CDTF">2018-11-06T08:34:35Z</dcterms:modified>
</cp:coreProperties>
</file>